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  <p:sldMasterId id="2147483660" r:id="rId3"/>
  </p:sldMasterIdLst>
  <p:sldIdLst>
    <p:sldId id="256" r:id="rId4"/>
    <p:sldId id="261" r:id="rId5"/>
    <p:sldId id="262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8A01"/>
    <a:srgbClr val="A6162F"/>
    <a:srgbClr val="FC64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08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520365960166851"/>
          <c:y val="4.3779588845716748E-2"/>
          <c:w val="0.63479634039833144"/>
          <c:h val="0.93578986509436868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Traditionals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Tabelle1!$A$2:$A$4</c:f>
              <c:strCache>
                <c:ptCount val="3"/>
                <c:pt idx="0">
                  <c:v>Banküberweisung</c:v>
                </c:pt>
                <c:pt idx="1">
                  <c:v>Paypal</c:v>
                </c:pt>
                <c:pt idx="2">
                  <c:v>ApplePay, GooglePay, GarminPay</c:v>
                </c:pt>
              </c:strCache>
            </c:strRef>
          </c:cat>
          <c:val>
            <c:numRef>
              <c:f>Tabelle1!$B$2:$B$4</c:f>
            </c:numRef>
          </c:val>
          <c:extLst>
            <c:ext xmlns:c16="http://schemas.microsoft.com/office/drawing/2014/chart" uri="{C3380CC4-5D6E-409C-BE32-E72D297353CC}">
              <c16:uniqueId val="{00000001-4371-4B41-9931-21D3CE08F78B}"/>
            </c:ext>
          </c:extLst>
        </c:ser>
        <c:ser>
          <c:idx val="0"/>
          <c:order val="1"/>
          <c:tx>
            <c:strRef>
              <c:f>Tabelle1!$C$1</c:f>
              <c:strCache>
                <c:ptCount val="1"/>
                <c:pt idx="0">
                  <c:v>Babyboomer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Tabelle1!$A$2:$A$4</c:f>
              <c:strCache>
                <c:ptCount val="3"/>
                <c:pt idx="0">
                  <c:v>Banküberweisung</c:v>
                </c:pt>
                <c:pt idx="1">
                  <c:v>Paypal</c:v>
                </c:pt>
                <c:pt idx="2">
                  <c:v>ApplePay, GooglePay, GarminPay</c:v>
                </c:pt>
              </c:strCache>
            </c:strRef>
          </c:cat>
          <c:val>
            <c:numRef>
              <c:f>Tabelle1!$C$2:$C$4</c:f>
              <c:numCache>
                <c:formatCode>0%</c:formatCode>
                <c:ptCount val="3"/>
                <c:pt idx="0">
                  <c:v>0.57599999999999996</c:v>
                </c:pt>
                <c:pt idx="1">
                  <c:v>0.17499999999999999</c:v>
                </c:pt>
                <c:pt idx="2">
                  <c:v>8.0000000000000002E-3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71-4B41-9931-21D3CE08F78B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Tabelle1!$A$2:$A$4</c:f>
              <c:strCache>
                <c:ptCount val="3"/>
                <c:pt idx="0">
                  <c:v>Banküberweisung</c:v>
                </c:pt>
                <c:pt idx="1">
                  <c:v>Paypal</c:v>
                </c:pt>
                <c:pt idx="2">
                  <c:v>ApplePay, GooglePay, GarminPay</c:v>
                </c:pt>
              </c:strCache>
            </c:strRef>
          </c:cat>
          <c:val>
            <c:numRef>
              <c:f>Tabelle1!$D$2:$D$4</c:f>
              <c:numCache>
                <c:formatCode>0%</c:formatCode>
                <c:ptCount val="3"/>
                <c:pt idx="0">
                  <c:v>0.47599999999999998</c:v>
                </c:pt>
                <c:pt idx="1">
                  <c:v>0.21</c:v>
                </c:pt>
                <c:pt idx="2">
                  <c:v>1.4999999999999999E-2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71-4B41-9931-21D3CE08F78B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Generation 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Tabelle1!$A$2:$A$4</c:f>
              <c:strCache>
                <c:ptCount val="3"/>
                <c:pt idx="0">
                  <c:v>Banküberweisung</c:v>
                </c:pt>
                <c:pt idx="1">
                  <c:v>Paypal</c:v>
                </c:pt>
                <c:pt idx="2">
                  <c:v>ApplePay, GooglePay, GarminPay</c:v>
                </c:pt>
              </c:strCache>
            </c:strRef>
          </c:cat>
          <c:val>
            <c:numRef>
              <c:f>Tabelle1!$E$2:$E$4</c:f>
              <c:numCache>
                <c:formatCode>0%</c:formatCode>
                <c:ptCount val="3"/>
                <c:pt idx="0">
                  <c:v>0.377</c:v>
                </c:pt>
                <c:pt idx="1">
                  <c:v>0.29899999999999999</c:v>
                </c:pt>
                <c:pt idx="2">
                  <c:v>4.5999999999999999E-2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4E-4D1A-BBE7-CC906F2D939B}"/>
            </c:ext>
          </c:extLst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Generation Z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Tabelle1!$A$2:$A$4</c:f>
              <c:strCache>
                <c:ptCount val="3"/>
                <c:pt idx="0">
                  <c:v>Banküberweisung</c:v>
                </c:pt>
                <c:pt idx="1">
                  <c:v>Paypal</c:v>
                </c:pt>
                <c:pt idx="2">
                  <c:v>ApplePay, GooglePay, GarminPay</c:v>
                </c:pt>
              </c:strCache>
            </c:strRef>
          </c:cat>
          <c:val>
            <c:numRef>
              <c:f>Tabelle1!$F$2:$F$4</c:f>
              <c:numCache>
                <c:formatCode>0%</c:formatCode>
                <c:ptCount val="3"/>
                <c:pt idx="0">
                  <c:v>0.34799999999999998</c:v>
                </c:pt>
                <c:pt idx="1">
                  <c:v>0.38500000000000001</c:v>
                </c:pt>
                <c:pt idx="2">
                  <c:v>8.8999999999999996E-2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4E-4D1A-BBE7-CC906F2D93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80042175"/>
        <c:axId val="1661492031"/>
      </c:barChart>
      <c:catAx>
        <c:axId val="1180042175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661492031"/>
        <c:crosses val="autoZero"/>
        <c:auto val="1"/>
        <c:lblAlgn val="ctr"/>
        <c:lblOffset val="100"/>
        <c:noMultiLvlLbl val="0"/>
      </c:catAx>
      <c:valAx>
        <c:axId val="1661492031"/>
        <c:scaling>
          <c:orientation val="minMax"/>
          <c:max val="0.60000000000000009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11800421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520364991653387"/>
          <c:y val="4.3779637435657721E-2"/>
          <c:w val="0.63479634039833144"/>
          <c:h val="0.93578986509436868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Tabelle1!$B$1</c:f>
              <c:strCache>
                <c:ptCount val="1"/>
                <c:pt idx="0">
                  <c:v>Traditionals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Tabelle1!$A$2:$A$13</c:f>
              <c:strCache>
                <c:ptCount val="12"/>
                <c:pt idx="0">
                  <c:v>Banküberweisung</c:v>
                </c:pt>
                <c:pt idx="1">
                  <c:v>Einzugsermächtigung</c:v>
                </c:pt>
                <c:pt idx="2">
                  <c:v>Sammelbüchse/Sammelbox/Spendendose/Klingelbeutel</c:v>
                </c:pt>
                <c:pt idx="3">
                  <c:v>Paypal</c:v>
                </c:pt>
                <c:pt idx="4">
                  <c:v>Persönlich bei einem Mitarbeiter/in der Geschäftsstelle/Büro einer Organisation abgegeben</c:v>
                </c:pt>
                <c:pt idx="5">
                  <c:v>Spende der Bonuspunkte eines Kundenprogrammes (z.B. Payback, Miles and More)</c:v>
                </c:pt>
                <c:pt idx="6">
                  <c:v>Sofortüberweisung, Klarna</c:v>
                </c:pt>
                <c:pt idx="7">
                  <c:v>Kreditkarte</c:v>
                </c:pt>
                <c:pt idx="8">
                  <c:v>Kostenpflichtige Hotline/kostenpflichtige SMS</c:v>
                </c:pt>
                <c:pt idx="9">
                  <c:v>Ich habe nicht direkt gezahlt, sondern die Organisation als Begünstigter auf einem Charity-Portal ausgewählt</c:v>
                </c:pt>
                <c:pt idx="10">
                  <c:v>Giropay</c:v>
                </c:pt>
                <c:pt idx="11">
                  <c:v>ApplePay, GooglePay, GarminPay</c:v>
                </c:pt>
              </c:strCache>
            </c:strRef>
          </c:cat>
          <c:val>
            <c:numRef>
              <c:f>Tabelle1!$B$2:$B$13</c:f>
            </c:numRef>
          </c:val>
          <c:extLst>
            <c:ext xmlns:c16="http://schemas.microsoft.com/office/drawing/2014/chart" uri="{C3380CC4-5D6E-409C-BE32-E72D297353CC}">
              <c16:uniqueId val="{00000001-4371-4B41-9931-21D3CE08F78B}"/>
            </c:ext>
          </c:extLst>
        </c:ser>
        <c:ser>
          <c:idx val="0"/>
          <c:order val="1"/>
          <c:tx>
            <c:strRef>
              <c:f>Tabelle1!$C$1</c:f>
              <c:strCache>
                <c:ptCount val="1"/>
                <c:pt idx="0">
                  <c:v>Babyboomer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Tabelle1!$A$2:$A$13</c:f>
              <c:strCache>
                <c:ptCount val="12"/>
                <c:pt idx="0">
                  <c:v>Banküberweisung</c:v>
                </c:pt>
                <c:pt idx="1">
                  <c:v>Einzugsermächtigung</c:v>
                </c:pt>
                <c:pt idx="2">
                  <c:v>Sammelbüchse/Sammelbox/Spendendose/Klingelbeutel</c:v>
                </c:pt>
                <c:pt idx="3">
                  <c:v>Paypal</c:v>
                </c:pt>
                <c:pt idx="4">
                  <c:v>Persönlich bei einem Mitarbeiter/in der Geschäftsstelle/Büro einer Organisation abgegeben</c:v>
                </c:pt>
                <c:pt idx="5">
                  <c:v>Spende der Bonuspunkte eines Kundenprogrammes (z.B. Payback, Miles and More)</c:v>
                </c:pt>
                <c:pt idx="6">
                  <c:v>Sofortüberweisung, Klarna</c:v>
                </c:pt>
                <c:pt idx="7">
                  <c:v>Kreditkarte</c:v>
                </c:pt>
                <c:pt idx="8">
                  <c:v>Kostenpflichtige Hotline/kostenpflichtige SMS</c:v>
                </c:pt>
                <c:pt idx="9">
                  <c:v>Ich habe nicht direkt gezahlt, sondern die Organisation als Begünstigter auf einem Charity-Portal ausgewählt</c:v>
                </c:pt>
                <c:pt idx="10">
                  <c:v>Giropay</c:v>
                </c:pt>
                <c:pt idx="11">
                  <c:v>ApplePay, GooglePay, GarminPay</c:v>
                </c:pt>
              </c:strCache>
            </c:strRef>
          </c:cat>
          <c:val>
            <c:numRef>
              <c:f>Tabelle1!$C$2:$C$13</c:f>
              <c:numCache>
                <c:formatCode>0%</c:formatCode>
                <c:ptCount val="12"/>
                <c:pt idx="0">
                  <c:v>0.57599999999999996</c:v>
                </c:pt>
                <c:pt idx="1">
                  <c:v>0.216</c:v>
                </c:pt>
                <c:pt idx="2">
                  <c:v>0.19400000000000001</c:v>
                </c:pt>
                <c:pt idx="3">
                  <c:v>0.17499999999999999</c:v>
                </c:pt>
                <c:pt idx="4">
                  <c:v>7.0000000000000007E-2</c:v>
                </c:pt>
                <c:pt idx="5">
                  <c:v>5.6000000000000001E-2</c:v>
                </c:pt>
                <c:pt idx="6">
                  <c:v>2.4E-2</c:v>
                </c:pt>
                <c:pt idx="7">
                  <c:v>2.1999999999999999E-2</c:v>
                </c:pt>
                <c:pt idx="8">
                  <c:v>1.4999999999999999E-2</c:v>
                </c:pt>
                <c:pt idx="9">
                  <c:v>0.01</c:v>
                </c:pt>
                <c:pt idx="10">
                  <c:v>8.0000000000000002E-3</c:v>
                </c:pt>
                <c:pt idx="11">
                  <c:v>8.0000000000000002E-3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71-4B41-9931-21D3CE08F78B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Generation X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Tabelle1!$A$2:$A$13</c:f>
              <c:strCache>
                <c:ptCount val="12"/>
                <c:pt idx="0">
                  <c:v>Banküberweisung</c:v>
                </c:pt>
                <c:pt idx="1">
                  <c:v>Einzugsermächtigung</c:v>
                </c:pt>
                <c:pt idx="2">
                  <c:v>Sammelbüchse/Sammelbox/Spendendose/Klingelbeutel</c:v>
                </c:pt>
                <c:pt idx="3">
                  <c:v>Paypal</c:v>
                </c:pt>
                <c:pt idx="4">
                  <c:v>Persönlich bei einem Mitarbeiter/in der Geschäftsstelle/Büro einer Organisation abgegeben</c:v>
                </c:pt>
                <c:pt idx="5">
                  <c:v>Spende der Bonuspunkte eines Kundenprogrammes (z.B. Payback, Miles and More)</c:v>
                </c:pt>
                <c:pt idx="6">
                  <c:v>Sofortüberweisung, Klarna</c:v>
                </c:pt>
                <c:pt idx="7">
                  <c:v>Kreditkarte</c:v>
                </c:pt>
                <c:pt idx="8">
                  <c:v>Kostenpflichtige Hotline/kostenpflichtige SMS</c:v>
                </c:pt>
                <c:pt idx="9">
                  <c:v>Ich habe nicht direkt gezahlt, sondern die Organisation als Begünstigter auf einem Charity-Portal ausgewählt</c:v>
                </c:pt>
                <c:pt idx="10">
                  <c:v>Giropay</c:v>
                </c:pt>
                <c:pt idx="11">
                  <c:v>ApplePay, GooglePay, GarminPay</c:v>
                </c:pt>
              </c:strCache>
            </c:strRef>
          </c:cat>
          <c:val>
            <c:numRef>
              <c:f>Tabelle1!$D$2:$D$13</c:f>
              <c:numCache>
                <c:formatCode>0%</c:formatCode>
                <c:ptCount val="12"/>
                <c:pt idx="0">
                  <c:v>0.47599999999999998</c:v>
                </c:pt>
                <c:pt idx="1">
                  <c:v>0.185</c:v>
                </c:pt>
                <c:pt idx="2">
                  <c:v>0.17599999999999999</c:v>
                </c:pt>
                <c:pt idx="3">
                  <c:v>0.21</c:v>
                </c:pt>
                <c:pt idx="4">
                  <c:v>0.11</c:v>
                </c:pt>
                <c:pt idx="5">
                  <c:v>4.8000000000000001E-2</c:v>
                </c:pt>
                <c:pt idx="6">
                  <c:v>4.8000000000000001E-2</c:v>
                </c:pt>
                <c:pt idx="7">
                  <c:v>0.03</c:v>
                </c:pt>
                <c:pt idx="8">
                  <c:v>2.4E-2</c:v>
                </c:pt>
                <c:pt idx="9">
                  <c:v>1.0999999999999999E-2</c:v>
                </c:pt>
                <c:pt idx="10">
                  <c:v>1.4E-2</c:v>
                </c:pt>
                <c:pt idx="11">
                  <c:v>1.4999999999999999E-2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71-4B41-9931-21D3CE08F78B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Generation 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Tabelle1!$A$2:$A$13</c:f>
              <c:strCache>
                <c:ptCount val="12"/>
                <c:pt idx="0">
                  <c:v>Banküberweisung</c:v>
                </c:pt>
                <c:pt idx="1">
                  <c:v>Einzugsermächtigung</c:v>
                </c:pt>
                <c:pt idx="2">
                  <c:v>Sammelbüchse/Sammelbox/Spendendose/Klingelbeutel</c:v>
                </c:pt>
                <c:pt idx="3">
                  <c:v>Paypal</c:v>
                </c:pt>
                <c:pt idx="4">
                  <c:v>Persönlich bei einem Mitarbeiter/in der Geschäftsstelle/Büro einer Organisation abgegeben</c:v>
                </c:pt>
                <c:pt idx="5">
                  <c:v>Spende der Bonuspunkte eines Kundenprogrammes (z.B. Payback, Miles and More)</c:v>
                </c:pt>
                <c:pt idx="6">
                  <c:v>Sofortüberweisung, Klarna</c:v>
                </c:pt>
                <c:pt idx="7">
                  <c:v>Kreditkarte</c:v>
                </c:pt>
                <c:pt idx="8">
                  <c:v>Kostenpflichtige Hotline/kostenpflichtige SMS</c:v>
                </c:pt>
                <c:pt idx="9">
                  <c:v>Ich habe nicht direkt gezahlt, sondern die Organisation als Begünstigter auf einem Charity-Portal ausgewählt</c:v>
                </c:pt>
                <c:pt idx="10">
                  <c:v>Giropay</c:v>
                </c:pt>
                <c:pt idx="11">
                  <c:v>ApplePay, GooglePay, GarminPay</c:v>
                </c:pt>
              </c:strCache>
            </c:strRef>
          </c:cat>
          <c:val>
            <c:numRef>
              <c:f>Tabelle1!$E$2:$E$13</c:f>
              <c:numCache>
                <c:formatCode>0%</c:formatCode>
                <c:ptCount val="12"/>
                <c:pt idx="0">
                  <c:v>0.377</c:v>
                </c:pt>
                <c:pt idx="1">
                  <c:v>0.17399999999999999</c:v>
                </c:pt>
                <c:pt idx="2">
                  <c:v>0.14199999999999999</c:v>
                </c:pt>
                <c:pt idx="3">
                  <c:v>0.29899999999999999</c:v>
                </c:pt>
                <c:pt idx="4">
                  <c:v>0.11600000000000001</c:v>
                </c:pt>
                <c:pt idx="5">
                  <c:v>7.9000000000000001E-2</c:v>
                </c:pt>
                <c:pt idx="6">
                  <c:v>6.8000000000000005E-2</c:v>
                </c:pt>
                <c:pt idx="7">
                  <c:v>8.4000000000000005E-2</c:v>
                </c:pt>
                <c:pt idx="8">
                  <c:v>5.6000000000000001E-2</c:v>
                </c:pt>
                <c:pt idx="9">
                  <c:v>6.0000000000000001E-3</c:v>
                </c:pt>
                <c:pt idx="10">
                  <c:v>4.3999999999999997E-2</c:v>
                </c:pt>
                <c:pt idx="11">
                  <c:v>4.5999999999999999E-2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4E-4D1A-BBE7-CC906F2D939B}"/>
            </c:ext>
          </c:extLst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Generation Z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Tabelle1!$A$2:$A$13</c:f>
              <c:strCache>
                <c:ptCount val="12"/>
                <c:pt idx="0">
                  <c:v>Banküberweisung</c:v>
                </c:pt>
                <c:pt idx="1">
                  <c:v>Einzugsermächtigung</c:v>
                </c:pt>
                <c:pt idx="2">
                  <c:v>Sammelbüchse/Sammelbox/Spendendose/Klingelbeutel</c:v>
                </c:pt>
                <c:pt idx="3">
                  <c:v>Paypal</c:v>
                </c:pt>
                <c:pt idx="4">
                  <c:v>Persönlich bei einem Mitarbeiter/in der Geschäftsstelle/Büro einer Organisation abgegeben</c:v>
                </c:pt>
                <c:pt idx="5">
                  <c:v>Spende der Bonuspunkte eines Kundenprogrammes (z.B. Payback, Miles and More)</c:v>
                </c:pt>
                <c:pt idx="6">
                  <c:v>Sofortüberweisung, Klarna</c:v>
                </c:pt>
                <c:pt idx="7">
                  <c:v>Kreditkarte</c:v>
                </c:pt>
                <c:pt idx="8">
                  <c:v>Kostenpflichtige Hotline/kostenpflichtige SMS</c:v>
                </c:pt>
                <c:pt idx="9">
                  <c:v>Ich habe nicht direkt gezahlt, sondern die Organisation als Begünstigter auf einem Charity-Portal ausgewählt</c:v>
                </c:pt>
                <c:pt idx="10">
                  <c:v>Giropay</c:v>
                </c:pt>
                <c:pt idx="11">
                  <c:v>ApplePay, GooglePay, GarminPay</c:v>
                </c:pt>
              </c:strCache>
            </c:strRef>
          </c:cat>
          <c:val>
            <c:numRef>
              <c:f>Tabelle1!$F$2:$F$13</c:f>
              <c:numCache>
                <c:formatCode>0%</c:formatCode>
                <c:ptCount val="12"/>
                <c:pt idx="0">
                  <c:v>0.34799999999999998</c:v>
                </c:pt>
                <c:pt idx="1">
                  <c:v>0.115</c:v>
                </c:pt>
                <c:pt idx="2">
                  <c:v>0.12</c:v>
                </c:pt>
                <c:pt idx="3">
                  <c:v>0.38500000000000001</c:v>
                </c:pt>
                <c:pt idx="4">
                  <c:v>0.10299999999999999</c:v>
                </c:pt>
                <c:pt idx="5">
                  <c:v>8.2000000000000003E-2</c:v>
                </c:pt>
                <c:pt idx="6">
                  <c:v>8.1000000000000003E-2</c:v>
                </c:pt>
                <c:pt idx="7">
                  <c:v>4.2999999999999997E-2</c:v>
                </c:pt>
                <c:pt idx="8">
                  <c:v>1.0999999999999999E-2</c:v>
                </c:pt>
                <c:pt idx="9">
                  <c:v>1.7999999999999999E-2</c:v>
                </c:pt>
                <c:pt idx="10">
                  <c:v>6.9000000000000006E-2</c:v>
                </c:pt>
                <c:pt idx="11">
                  <c:v>8.8999999999999996E-2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4E-4D1A-BBE7-CC906F2D93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80042175"/>
        <c:axId val="1661492031"/>
      </c:barChart>
      <c:catAx>
        <c:axId val="1180042175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661492031"/>
        <c:crosses val="autoZero"/>
        <c:auto val="1"/>
        <c:lblAlgn val="ctr"/>
        <c:lblOffset val="100"/>
        <c:noMultiLvlLbl val="0"/>
      </c:catAx>
      <c:valAx>
        <c:axId val="1661492031"/>
        <c:scaling>
          <c:orientation val="minMax"/>
          <c:max val="0.60000000000000009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11800421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 userDrawn="1"/>
        </p:nvPicPr>
        <p:blipFill rotWithShape="1">
          <a:blip r:embed="rId2"/>
          <a:srcRect t="5643"/>
          <a:stretch/>
        </p:blipFill>
        <p:spPr>
          <a:xfrm>
            <a:off x="0" y="0"/>
            <a:ext cx="2864400" cy="1893565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7559" y="288525"/>
            <a:ext cx="2941320" cy="174345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779E-4C2B-4A9B-B384-CA798E6D6E89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7687-F2F7-4608-AD26-4628C9FF4A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0229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779E-4C2B-4A9B-B384-CA798E6D6E89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7687-F2F7-4608-AD26-4628C9FF4A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579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779E-4C2B-4A9B-B384-CA798E6D6E89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7687-F2F7-4608-AD26-4628C9FF4A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1816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3BBD91-4807-BC59-885B-7DA9FC36F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F18414F-9A3C-1ADF-EA82-A1666EB8B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FBCF4CE-B31A-177A-E0E6-5721BB8A3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892C-9907-47E0-A8DE-91D8700D218B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50FCDC-D333-4A7D-C868-829B9CF30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E49660-9DBF-B4F8-60FC-454D87A85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AF3D-710B-411E-9ED6-70617F3703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0221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89A21F-7AB3-1676-D1B8-C68DBADDC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D17CB9-31A4-BA63-6B40-90CBECD55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936D7C-8A64-97E3-382E-46A1C209F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892C-9907-47E0-A8DE-91D8700D218B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D7A1B8-F465-E70B-6BA2-FC4C7B4FB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382E15E-0CF1-AAE6-573D-AA63E4925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AF3D-710B-411E-9ED6-70617F3703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9196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950EFE-09CB-CF0B-6544-00B545671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86AE7E5-EB8C-DE8D-DAB8-ADF9D3B76B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3925AE-EFB5-FA0C-E57F-371AC65AE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892C-9907-47E0-A8DE-91D8700D218B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33E4A2B-84DE-BE5C-7555-57A076865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EEDA40-CF62-916E-AD45-7B9563CF1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AF3D-710B-411E-9ED6-70617F3703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8181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9A26BF-5728-CE81-BEBB-121A9BDBE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A1AAC3C-76AC-F761-4B69-D0FBB3F00D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A511F17-516A-A680-9489-AC34A270BC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1C192BF-0DF7-6793-745C-8F21366F3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892C-9907-47E0-A8DE-91D8700D218B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5C2345E-97AA-CCB9-6A22-C162520CD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D66ACE5-C873-D3EB-4DC3-A66F0ACF0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AF3D-710B-411E-9ED6-70617F3703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44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46A09D-D065-EA19-E949-6877A66CA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67D1290-8191-CB43-B6A9-446C7D0E3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741B9A-E101-A63F-DB8F-F3FA7EC770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3E557B0-3B9E-ABBD-B316-27C6342CB1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570FE9B-98E1-3837-18AD-1EB55A9D04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DAAF22C-1BD8-BD71-5F9B-39E927A77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892C-9907-47E0-A8DE-91D8700D218B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1CD615E-367C-AAA4-3D73-DDF1ADE5B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A9F49FA-94B5-DB5B-B991-8A1147BB8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AF3D-710B-411E-9ED6-70617F3703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769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80B98D-1627-9AF9-B051-BB77E9AF4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131F290-DDB7-F26D-FD5E-2D4F6995B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892C-9907-47E0-A8DE-91D8700D218B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FF8C966-AC11-A0B0-36DE-981DFC90D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4EC663A-805D-A33B-C90B-3A9C820D2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AF3D-710B-411E-9ED6-70617F3703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69264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F170701-53EA-DF32-8B0D-68EAA725B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892C-9907-47E0-A8DE-91D8700D218B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EC65CBF-5D03-02A5-12BC-84EB66BB1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C98BD5E-CB05-21F7-FBD1-0F239D44A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AF3D-710B-411E-9ED6-70617F3703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44734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4DB4E0-B07E-D335-AE65-19F60F8C9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FB89B6-A9CB-4AE5-6802-B940AD7AD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CA4F08F-3DEC-80CB-91F4-2CF52062CE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9251DD2-2F8A-8397-5EF6-6ED92D590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892C-9907-47E0-A8DE-91D8700D218B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4A4FC7C-E05D-F64B-8CA7-B12446C6B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8BA4F4-A1B4-92C3-E74B-9E2B6A32D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AF3D-710B-411E-9ED6-70617F3703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8239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783" y="288525"/>
            <a:ext cx="1316096" cy="78011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 userDrawn="1"/>
        </p:nvPicPr>
        <p:blipFill rotWithShape="1">
          <a:blip r:embed="rId3"/>
          <a:srcRect t="5643"/>
          <a:stretch/>
        </p:blipFill>
        <p:spPr>
          <a:xfrm>
            <a:off x="0" y="0"/>
            <a:ext cx="2864400" cy="189356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779E-4C2B-4A9B-B384-CA798E6D6E89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7687-F2F7-4608-AD26-4628C9FF4A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33210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DBF2B2-14E0-DAEF-ED49-1B2428F06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437AA51-2D76-3E2B-2194-730CA4BCF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40B2850-D94D-F8AF-ADC0-6634223F00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804FB24-1CF4-37A7-6365-0044E760C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892C-9907-47E0-A8DE-91D8700D218B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E5B0DF0-50FC-A4A9-9A11-A355502BA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BF42492-7AA9-1724-E1FE-DAB91AE97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AF3D-710B-411E-9ED6-70617F3703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0379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C75602-74BA-EC82-6BC8-23A828A88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6278AC7-6718-C0A8-B95D-526EB955D5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F455BE-9B49-1DDF-CEFE-4CFA08E95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892C-9907-47E0-A8DE-91D8700D218B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835ABC8-7BE5-6B35-F49C-6BFE7D43A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6521C1-202E-B3DF-6733-AA011998E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AF3D-710B-411E-9ED6-70617F3703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27615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5A48944-79B4-7E91-6F91-F0F1A10B4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0C76886-4F50-1CC1-27D5-E12587504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85F8DA-0D2A-5FD5-D791-46DFC4D75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7892C-9907-47E0-A8DE-91D8700D218B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E6C40CA-4DCA-12B6-423A-1ADE405DD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E31F8EB-A581-6013-6D24-10333567F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7AF3D-710B-411E-9ED6-70617F3703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43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783" y="288525"/>
            <a:ext cx="1316096" cy="78011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 userDrawn="1"/>
        </p:nvPicPr>
        <p:blipFill rotWithShape="1">
          <a:blip r:embed="rId3"/>
          <a:srcRect t="5643"/>
          <a:stretch/>
        </p:blipFill>
        <p:spPr>
          <a:xfrm>
            <a:off x="0" y="0"/>
            <a:ext cx="2864400" cy="189356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779E-4C2B-4A9B-B384-CA798E6D6E89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7687-F2F7-4608-AD26-4628C9FF4A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8780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779E-4C2B-4A9B-B384-CA798E6D6E89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7687-F2F7-4608-AD26-4628C9FF4A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826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779E-4C2B-4A9B-B384-CA798E6D6E89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7687-F2F7-4608-AD26-4628C9FF4A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8179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779E-4C2B-4A9B-B384-CA798E6D6E89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7687-F2F7-4608-AD26-4628C9FF4A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4413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779E-4C2B-4A9B-B384-CA798E6D6E89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7687-F2F7-4608-AD26-4628C9FF4A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8305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779E-4C2B-4A9B-B384-CA798E6D6E89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7687-F2F7-4608-AD26-4628C9FF4A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3674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779E-4C2B-4A9B-B384-CA798E6D6E89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7687-F2F7-4608-AD26-4628C9FF4A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3159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3779E-4C2B-4A9B-B384-CA798E6D6E89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97687-F2F7-4608-AD26-4628C9FF4A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0136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17233C1-0679-36FA-F2D9-5F9BD7DB4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DD61058-875A-2799-7FF7-1B1E35329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C02030-6196-3E62-5CAB-6AE1E154A6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7892C-9907-47E0-A8DE-91D8700D218B}" type="datetimeFigureOut">
              <a:rPr lang="de-DE" smtClean="0"/>
              <a:t>22.04.2024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C193B6-4E94-C81A-A700-EC17D6B86F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BE6CC7-634A-30AC-477D-3AEEB2F27A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7AF3D-710B-411E-9ED6-70617F3703F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9358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4000" dirty="0"/>
              <a:t>Spendenmonitor 2023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Generationen</a:t>
            </a:r>
          </a:p>
        </p:txBody>
      </p:sp>
    </p:spTree>
    <p:extLst>
      <p:ext uri="{BB962C8B-B14F-4D97-AF65-F5344CB8AC3E}">
        <p14:creationId xmlns:p14="http://schemas.microsoft.com/office/powerpoint/2010/main" val="2769421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>
            <a:extLst>
              <a:ext uri="{FF2B5EF4-FFF2-40B4-BE49-F238E27FC236}">
                <a16:creationId xmlns:a16="http://schemas.microsoft.com/office/drawing/2014/main" id="{23324374-0D31-D0B0-AF0E-88435D1B8864}"/>
              </a:ext>
            </a:extLst>
          </p:cNvPr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505393193"/>
              </p:ext>
            </p:extLst>
          </p:nvPr>
        </p:nvGraphicFramePr>
        <p:xfrm>
          <a:off x="349855" y="1289804"/>
          <a:ext cx="11492290" cy="50527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746145">
                  <a:extLst>
                    <a:ext uri="{9D8B030D-6E8A-4147-A177-3AD203B41FA5}">
                      <a16:colId xmlns:a16="http://schemas.microsoft.com/office/drawing/2014/main" val="2452138397"/>
                    </a:ext>
                  </a:extLst>
                </a:gridCol>
                <a:gridCol w="5746145">
                  <a:extLst>
                    <a:ext uri="{9D8B030D-6E8A-4147-A177-3AD203B41FA5}">
                      <a16:colId xmlns:a16="http://schemas.microsoft.com/office/drawing/2014/main" val="1365528441"/>
                    </a:ext>
                  </a:extLst>
                </a:gridCol>
              </a:tblGrid>
              <a:tr h="381493"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Spendenkanal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036100"/>
                  </a:ext>
                </a:extLst>
              </a:tr>
              <a:tr h="1557097">
                <a:tc>
                  <a:txBody>
                    <a:bodyPr/>
                    <a:lstStyle/>
                    <a:p>
                      <a:pPr algn="l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358359"/>
                  </a:ext>
                </a:extLst>
              </a:tr>
              <a:tr h="1557097">
                <a:tc>
                  <a:txBody>
                    <a:bodyPr/>
                    <a:lstStyle/>
                    <a:p>
                      <a:pPr algn="l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0584154"/>
                  </a:ext>
                </a:extLst>
              </a:tr>
              <a:tr h="1557097">
                <a:tc>
                  <a:txBody>
                    <a:bodyPr/>
                    <a:lstStyle/>
                    <a:p>
                      <a:pPr algn="l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76817932"/>
                  </a:ext>
                </a:extLst>
              </a:tr>
            </a:tbl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DB2ABDDF-6F69-F7A5-984B-67B9EB03E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5358"/>
            <a:ext cx="10515600" cy="1325563"/>
          </a:xfrm>
        </p:spPr>
        <p:txBody>
          <a:bodyPr/>
          <a:lstStyle/>
          <a:p>
            <a:r>
              <a:rPr lang="de-DE" dirty="0"/>
              <a:t>Spendenkanal &amp; Generationen</a:t>
            </a:r>
          </a:p>
        </p:txBody>
      </p:sp>
      <p:graphicFrame>
        <p:nvGraphicFramePr>
          <p:cNvPr id="8" name="Inhaltsplatzhalter 7">
            <a:extLst>
              <a:ext uri="{FF2B5EF4-FFF2-40B4-BE49-F238E27FC236}">
                <a16:creationId xmlns:a16="http://schemas.microsoft.com/office/drawing/2014/main" id="{7C0F0885-BCFC-AE26-7E90-9A3AEF2063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352042"/>
              </p:ext>
            </p:extLst>
          </p:nvPr>
        </p:nvGraphicFramePr>
        <p:xfrm>
          <a:off x="340327" y="1453170"/>
          <a:ext cx="11492289" cy="4889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feld 13">
            <a:extLst>
              <a:ext uri="{FF2B5EF4-FFF2-40B4-BE49-F238E27FC236}">
                <a16:creationId xmlns:a16="http://schemas.microsoft.com/office/drawing/2014/main" id="{4D7F90F6-8622-E913-5E1A-997D96E5A247}"/>
              </a:ext>
            </a:extLst>
          </p:cNvPr>
          <p:cNvSpPr txBox="1"/>
          <p:nvPr/>
        </p:nvSpPr>
        <p:spPr>
          <a:xfrm>
            <a:off x="838200" y="6342587"/>
            <a:ext cx="105156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0" i="0" dirty="0">
                <a:solidFill>
                  <a:srgbClr val="5D5D5D"/>
                </a:solidFill>
                <a:effectLst/>
                <a:latin typeface="arial" panose="020B0604020202020204" pitchFamily="34" charset="0"/>
              </a:rPr>
              <a:t>Basis: </a:t>
            </a:r>
            <a:r>
              <a:rPr lang="de-DE" sz="700" dirty="0">
                <a:solidFill>
                  <a:srgbClr val="5D5D5D"/>
                </a:solidFill>
                <a:latin typeface="arial" panose="020B0604020202020204" pitchFamily="34" charset="0"/>
              </a:rPr>
              <a:t>Babyboomer (1946 – 1964) n=828, Gen X (1965 – 1979) n=716, Gen Y (1980 – 1995) n= 706, Gen Z (1996 – 2010) n=381</a:t>
            </a:r>
            <a:r>
              <a:rPr lang="de-DE" sz="700" b="0" i="0" dirty="0">
                <a:solidFill>
                  <a:srgbClr val="5D5D5D"/>
                </a:solidFill>
                <a:effectLst/>
                <a:latin typeface="arial" panose="020B0604020202020204" pitchFamily="34" charset="0"/>
              </a:rPr>
              <a:t> // gefiltert Spender inkl. Beiträge // Angaben in %</a:t>
            </a:r>
          </a:p>
        </p:txBody>
      </p:sp>
      <p:pic>
        <p:nvPicPr>
          <p:cNvPr id="15" name="Grafik 14" descr="Ein Bild, das Text, Bildschirm, Elektronik, Anzeige enthält.&#10;&#10;Automatisch generierte Beschreibung">
            <a:extLst>
              <a:ext uri="{FF2B5EF4-FFF2-40B4-BE49-F238E27FC236}">
                <a16:creationId xmlns:a16="http://schemas.microsoft.com/office/drawing/2014/main" id="{8F037716-7EC1-5A4D-5AF6-4BF7D2A8E3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58" y="6400800"/>
            <a:ext cx="415498" cy="415498"/>
          </a:xfrm>
          <a:prstGeom prst="rect">
            <a:avLst/>
          </a:prstGeom>
        </p:spPr>
      </p:pic>
      <p:sp>
        <p:nvSpPr>
          <p:cNvPr id="3" name="Pfeil: nach unten 2">
            <a:extLst>
              <a:ext uri="{FF2B5EF4-FFF2-40B4-BE49-F238E27FC236}">
                <a16:creationId xmlns:a16="http://schemas.microsoft.com/office/drawing/2014/main" id="{BB257956-40D0-077C-4DA3-C8367EA41D64}"/>
              </a:ext>
            </a:extLst>
          </p:cNvPr>
          <p:cNvSpPr/>
          <p:nvPr/>
        </p:nvSpPr>
        <p:spPr>
          <a:xfrm rot="12822702">
            <a:off x="764650" y="3451601"/>
            <a:ext cx="1123950" cy="947133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Pfeil: nach unten 3">
            <a:extLst>
              <a:ext uri="{FF2B5EF4-FFF2-40B4-BE49-F238E27FC236}">
                <a16:creationId xmlns:a16="http://schemas.microsoft.com/office/drawing/2014/main" id="{86A332E0-7A51-1A16-B57F-8A8D98A7FAEB}"/>
              </a:ext>
            </a:extLst>
          </p:cNvPr>
          <p:cNvSpPr/>
          <p:nvPr/>
        </p:nvSpPr>
        <p:spPr>
          <a:xfrm rot="19214778">
            <a:off x="764650" y="2054176"/>
            <a:ext cx="1123950" cy="947133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Pfeil: nach unten 4">
            <a:extLst>
              <a:ext uri="{FF2B5EF4-FFF2-40B4-BE49-F238E27FC236}">
                <a16:creationId xmlns:a16="http://schemas.microsoft.com/office/drawing/2014/main" id="{D973DF36-D428-934E-8FB3-11DC96556D57}"/>
              </a:ext>
            </a:extLst>
          </p:cNvPr>
          <p:cNvSpPr/>
          <p:nvPr/>
        </p:nvSpPr>
        <p:spPr>
          <a:xfrm rot="12822702">
            <a:off x="764650" y="4931265"/>
            <a:ext cx="1123950" cy="947133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5606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>
            <a:extLst>
              <a:ext uri="{FF2B5EF4-FFF2-40B4-BE49-F238E27FC236}">
                <a16:creationId xmlns:a16="http://schemas.microsoft.com/office/drawing/2014/main" id="{23324374-0D31-D0B0-AF0E-88435D1B8864}"/>
              </a:ext>
            </a:extLst>
          </p:cNvPr>
          <p:cNvGraphicFramePr>
            <a:graphicFrameLocks noGrp="1"/>
          </p:cNvGraphicFramePr>
          <p:nvPr>
            <p:ph sz="half" idx="4294967295"/>
          </p:nvPr>
        </p:nvGraphicFramePr>
        <p:xfrm>
          <a:off x="349855" y="1289804"/>
          <a:ext cx="11492290" cy="48833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746145">
                  <a:extLst>
                    <a:ext uri="{9D8B030D-6E8A-4147-A177-3AD203B41FA5}">
                      <a16:colId xmlns:a16="http://schemas.microsoft.com/office/drawing/2014/main" val="2452138397"/>
                    </a:ext>
                  </a:extLst>
                </a:gridCol>
                <a:gridCol w="5746145">
                  <a:extLst>
                    <a:ext uri="{9D8B030D-6E8A-4147-A177-3AD203B41FA5}">
                      <a16:colId xmlns:a16="http://schemas.microsoft.com/office/drawing/2014/main" val="1365528441"/>
                    </a:ext>
                  </a:extLst>
                </a:gridCol>
              </a:tblGrid>
              <a:tr h="273368"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Spendenkanal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036100"/>
                  </a:ext>
                </a:extLst>
              </a:tr>
              <a:tr h="376467">
                <a:tc>
                  <a:txBody>
                    <a:bodyPr/>
                    <a:lstStyle/>
                    <a:p>
                      <a:pPr algn="l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dirty="0"/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358359"/>
                  </a:ext>
                </a:extLst>
              </a:tr>
              <a:tr h="376467">
                <a:tc>
                  <a:txBody>
                    <a:bodyPr/>
                    <a:lstStyle/>
                    <a:p>
                      <a:pPr algn="l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80584154"/>
                  </a:ext>
                </a:extLst>
              </a:tr>
              <a:tr h="376467">
                <a:tc>
                  <a:txBody>
                    <a:bodyPr/>
                    <a:lstStyle/>
                    <a:p>
                      <a:pPr algn="l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76817932"/>
                  </a:ext>
                </a:extLst>
              </a:tr>
              <a:tr h="376467">
                <a:tc>
                  <a:txBody>
                    <a:bodyPr/>
                    <a:lstStyle/>
                    <a:p>
                      <a:pPr algn="l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30676449"/>
                  </a:ext>
                </a:extLst>
              </a:tr>
              <a:tr h="376467">
                <a:tc>
                  <a:txBody>
                    <a:bodyPr/>
                    <a:lstStyle/>
                    <a:p>
                      <a:pPr algn="l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303116"/>
                  </a:ext>
                </a:extLst>
              </a:tr>
              <a:tr h="376467">
                <a:tc>
                  <a:txBody>
                    <a:bodyPr/>
                    <a:lstStyle/>
                    <a:p>
                      <a:pPr algn="l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2615046"/>
                  </a:ext>
                </a:extLst>
              </a:tr>
              <a:tr h="376467">
                <a:tc>
                  <a:txBody>
                    <a:bodyPr/>
                    <a:lstStyle/>
                    <a:p>
                      <a:pPr algn="l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91783094"/>
                  </a:ext>
                </a:extLst>
              </a:tr>
              <a:tr h="376467">
                <a:tc>
                  <a:txBody>
                    <a:bodyPr/>
                    <a:lstStyle/>
                    <a:p>
                      <a:pPr algn="l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5247560"/>
                  </a:ext>
                </a:extLst>
              </a:tr>
              <a:tr h="376467">
                <a:tc>
                  <a:txBody>
                    <a:bodyPr/>
                    <a:lstStyle/>
                    <a:p>
                      <a:pPr algn="l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40934428"/>
                  </a:ext>
                </a:extLst>
              </a:tr>
              <a:tr h="376467">
                <a:tc>
                  <a:txBody>
                    <a:bodyPr/>
                    <a:lstStyle/>
                    <a:p>
                      <a:pPr algn="l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97621336"/>
                  </a:ext>
                </a:extLst>
              </a:tr>
              <a:tr h="376467">
                <a:tc>
                  <a:txBody>
                    <a:bodyPr/>
                    <a:lstStyle/>
                    <a:p>
                      <a:pPr algn="l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69895763"/>
                  </a:ext>
                </a:extLst>
              </a:tr>
              <a:tr h="376467">
                <a:tc>
                  <a:txBody>
                    <a:bodyPr/>
                    <a:lstStyle/>
                    <a:p>
                      <a:pPr algn="l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9761742"/>
                  </a:ext>
                </a:extLst>
              </a:tr>
            </a:tbl>
          </a:graphicData>
        </a:graphic>
      </p:graphicFrame>
      <p:graphicFrame>
        <p:nvGraphicFramePr>
          <p:cNvPr id="8" name="Inhaltsplatzhalter 7">
            <a:extLst>
              <a:ext uri="{FF2B5EF4-FFF2-40B4-BE49-F238E27FC236}">
                <a16:creationId xmlns:a16="http://schemas.microsoft.com/office/drawing/2014/main" id="{7C0F0885-BCFC-AE26-7E90-9A3AEF20633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49852" y="1453171"/>
          <a:ext cx="11492289" cy="4830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feld 13">
            <a:extLst>
              <a:ext uri="{FF2B5EF4-FFF2-40B4-BE49-F238E27FC236}">
                <a16:creationId xmlns:a16="http://schemas.microsoft.com/office/drawing/2014/main" id="{4D7F90F6-8622-E913-5E1A-997D96E5A247}"/>
              </a:ext>
            </a:extLst>
          </p:cNvPr>
          <p:cNvSpPr txBox="1"/>
          <p:nvPr/>
        </p:nvSpPr>
        <p:spPr>
          <a:xfrm>
            <a:off x="838200" y="6342587"/>
            <a:ext cx="105156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0" i="0" dirty="0">
                <a:solidFill>
                  <a:srgbClr val="5D5D5D"/>
                </a:solidFill>
                <a:effectLst/>
                <a:latin typeface="arial" panose="020B0604020202020204" pitchFamily="34" charset="0"/>
              </a:rPr>
              <a:t>Basis: </a:t>
            </a:r>
            <a:r>
              <a:rPr lang="de-DE" sz="700" dirty="0">
                <a:solidFill>
                  <a:srgbClr val="5D5D5D"/>
                </a:solidFill>
                <a:latin typeface="arial" panose="020B0604020202020204" pitchFamily="34" charset="0"/>
              </a:rPr>
              <a:t>Babyboomer (1946 – 1964) n=828, Gen X (1965 – 1979) n=716, Gen Y (1980 – 1995) n= 706, Gen Z (1996 – 2010) n=381</a:t>
            </a:r>
            <a:r>
              <a:rPr lang="de-DE" sz="700" b="0" i="0" dirty="0">
                <a:solidFill>
                  <a:srgbClr val="5D5D5D"/>
                </a:solidFill>
                <a:effectLst/>
                <a:latin typeface="arial" panose="020B0604020202020204" pitchFamily="34" charset="0"/>
              </a:rPr>
              <a:t> // gefiltert Spender inkl. Beiträge // Angaben in %</a:t>
            </a:r>
          </a:p>
        </p:txBody>
      </p:sp>
      <p:pic>
        <p:nvPicPr>
          <p:cNvPr id="15" name="Grafik 14" descr="Ein Bild, das Text, Bildschirm, Elektronik, Anzeige enthält.&#10;&#10;Automatisch generierte Beschreibung">
            <a:extLst>
              <a:ext uri="{FF2B5EF4-FFF2-40B4-BE49-F238E27FC236}">
                <a16:creationId xmlns:a16="http://schemas.microsoft.com/office/drawing/2014/main" id="{8F037716-7EC1-5A4D-5AF6-4BF7D2A8E3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58" y="6400800"/>
            <a:ext cx="415498" cy="415498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0196947C-9261-3172-D98A-F3E0B5A08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5358"/>
            <a:ext cx="10515600" cy="1325563"/>
          </a:xfrm>
        </p:spPr>
        <p:txBody>
          <a:bodyPr/>
          <a:lstStyle/>
          <a:p>
            <a:r>
              <a:rPr lang="de-DE" dirty="0"/>
              <a:t>Spendenkanal &amp; Generationen</a:t>
            </a:r>
          </a:p>
        </p:txBody>
      </p:sp>
    </p:spTree>
    <p:extLst>
      <p:ext uri="{BB962C8B-B14F-4D97-AF65-F5344CB8AC3E}">
        <p14:creationId xmlns:p14="http://schemas.microsoft.com/office/powerpoint/2010/main" val="1797894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BSO999929 xmlns="http://www.datev.de/BSOffice/999929">011fb80b-12da-4724-9218-70e0a6cf854e</BSO999929>
</file>

<file path=customXml/itemProps1.xml><?xml version="1.0" encoding="utf-8"?>
<ds:datastoreItem xmlns:ds="http://schemas.openxmlformats.org/officeDocument/2006/customXml" ds:itemID="{A6EF3952-805D-4865-9A16-3BE0BF148666}">
  <ds:schemaRefs>
    <ds:schemaRef ds:uri="http://www.datev.de/BSOffice/99992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Breitbild</PresentationFormat>
  <Paragraphs>10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Arial</vt:lpstr>
      <vt:lpstr>Calibri</vt:lpstr>
      <vt:lpstr>Calibri Light</vt:lpstr>
      <vt:lpstr>Office</vt:lpstr>
      <vt:lpstr>Benutzerdefiniertes Design</vt:lpstr>
      <vt:lpstr>Spendenmonitor 2023</vt:lpstr>
      <vt:lpstr>Spendenkanal &amp; Generationen</vt:lpstr>
      <vt:lpstr>Spendenkanal &amp; Generationen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Judith Bierau</dc:creator>
  <cp:lastModifiedBy>Michael Gugat</cp:lastModifiedBy>
  <cp:revision>42</cp:revision>
  <dcterms:created xsi:type="dcterms:W3CDTF">2019-04-25T10:09:19Z</dcterms:created>
  <dcterms:modified xsi:type="dcterms:W3CDTF">2024-04-22T12:59:54Z</dcterms:modified>
</cp:coreProperties>
</file>